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0" r:id="rId1"/>
  </p:sldMasterIdLst>
  <p:notesMasterIdLst>
    <p:notesMasterId r:id="rId27"/>
  </p:notesMasterIdLst>
  <p:sldIdLst>
    <p:sldId id="256" r:id="rId2"/>
    <p:sldId id="257" r:id="rId3"/>
    <p:sldId id="258" r:id="rId4"/>
    <p:sldId id="259" r:id="rId5"/>
    <p:sldId id="260" r:id="rId6"/>
    <p:sldId id="261" r:id="rId7"/>
    <p:sldId id="262" r:id="rId8"/>
    <p:sldId id="263" r:id="rId9"/>
    <p:sldId id="271" r:id="rId10"/>
    <p:sldId id="264" r:id="rId11"/>
    <p:sldId id="265" r:id="rId12"/>
    <p:sldId id="270" r:id="rId13"/>
    <p:sldId id="266" r:id="rId14"/>
    <p:sldId id="273" r:id="rId15"/>
    <p:sldId id="267" r:id="rId16"/>
    <p:sldId id="268" r:id="rId17"/>
    <p:sldId id="269" r:id="rId18"/>
    <p:sldId id="272" r:id="rId19"/>
    <p:sldId id="274" r:id="rId20"/>
    <p:sldId id="275" r:id="rId21"/>
    <p:sldId id="276" r:id="rId22"/>
    <p:sldId id="277" r:id="rId23"/>
    <p:sldId id="278" r:id="rId24"/>
    <p:sldId id="280" r:id="rId25"/>
    <p:sldId id="279"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F2936"/>
    <a:srgbClr val="89C3E5"/>
    <a:srgbClr val="B3D6AC"/>
    <a:srgbClr val="F2F2F2"/>
    <a:srgbClr val="E69CA4"/>
    <a:srgbClr val="DAE8D8"/>
    <a:srgbClr val="FBCC9A"/>
    <a:srgbClr val="A088B7"/>
    <a:srgbClr val="FCD8B3"/>
    <a:srgbClr val="BFA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78" autoAdjust="0"/>
    <p:restoredTop sz="95050" autoAdjust="0"/>
  </p:normalViewPr>
  <p:slideViewPr>
    <p:cSldViewPr snapToGrid="0">
      <p:cViewPr>
        <p:scale>
          <a:sx n="148" d="100"/>
          <a:sy n="148" d="100"/>
        </p:scale>
        <p:origin x="1056" y="2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7CE6A-F3F8-471E-B1AC-8691AE48AE64}" type="datetimeFigureOut">
              <a:rPr lang="en-US" smtClean="0"/>
              <a:t>7/26/2017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5A71F5-C96C-4F50-AE09-F302620F9193}" type="slidenum">
              <a:rPr lang="en-US" smtClean="0"/>
              <a:t>‹#›</a:t>
            </a:fld>
            <a:endParaRPr lang="en-US"/>
          </a:p>
        </p:txBody>
      </p:sp>
    </p:spTree>
    <p:extLst>
      <p:ext uri="{BB962C8B-B14F-4D97-AF65-F5344CB8AC3E}">
        <p14:creationId xmlns:p14="http://schemas.microsoft.com/office/powerpoint/2010/main" val="2763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Modbus is a</a:t>
            </a:r>
            <a:r>
              <a:rPr lang="en-US" baseline="0" dirty="0"/>
              <a:t> good alternative for this</a:t>
            </a:r>
            <a:endParaRPr lang="en-US" dirty="0"/>
          </a:p>
        </p:txBody>
      </p:sp>
      <p:sp>
        <p:nvSpPr>
          <p:cNvPr id="4" name="Slide Number Placeholder 3"/>
          <p:cNvSpPr>
            <a:spLocks noGrp="1"/>
          </p:cNvSpPr>
          <p:nvPr>
            <p:ph type="sldNum" sz="quarter" idx="10"/>
          </p:nvPr>
        </p:nvSpPr>
        <p:spPr/>
        <p:txBody>
          <a:bodyPr/>
          <a:lstStyle/>
          <a:p>
            <a:fld id="{685A71F5-C96C-4F50-AE09-F302620F9193}" type="slidenum">
              <a:rPr lang="en-US" smtClean="0"/>
              <a:t>22</a:t>
            </a:fld>
            <a:endParaRPr lang="en-US"/>
          </a:p>
        </p:txBody>
      </p:sp>
    </p:spTree>
    <p:extLst>
      <p:ext uri="{BB962C8B-B14F-4D97-AF65-F5344CB8AC3E}">
        <p14:creationId xmlns:p14="http://schemas.microsoft.com/office/powerpoint/2010/main" val="4135933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97120147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7/26/2017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27528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7/26/2017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9232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579659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05510007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7/26/2017</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993804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7/26/2017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5824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7/26/2017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38768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7/26/2017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175942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smtClean="0"/>
              <a:t>7/26/2017</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982533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smtClean="0"/>
              <a:t>7/26/2017</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397663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7/26/2017</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4882034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711106"/>
            <a:ext cx="8991600" cy="997196"/>
          </a:xfrm>
          <a:noFill/>
          <a:ln>
            <a:solidFill>
              <a:schemeClr val="tx1"/>
            </a:solidFill>
          </a:ln>
        </p:spPr>
        <p:txBody>
          <a:bodyPr>
            <a:normAutofit/>
          </a:bodyPr>
          <a:lstStyle/>
          <a:p>
            <a:r>
              <a:rPr lang="en-US" sz="3200" dirty="0">
                <a:solidFill>
                  <a:schemeClr val="tx1"/>
                </a:solidFill>
              </a:rPr>
              <a:t>We found Wireless in a wired place</a:t>
            </a:r>
          </a:p>
        </p:txBody>
      </p:sp>
      <p:sp>
        <p:nvSpPr>
          <p:cNvPr id="3" name="Subtitle 2"/>
          <p:cNvSpPr>
            <a:spLocks noGrp="1"/>
          </p:cNvSpPr>
          <p:nvPr>
            <p:ph type="subTitle" idx="1"/>
          </p:nvPr>
        </p:nvSpPr>
        <p:spPr>
          <a:xfrm>
            <a:off x="2695194" y="4711148"/>
            <a:ext cx="6801612" cy="1101350"/>
          </a:xfrm>
        </p:spPr>
        <p:txBody>
          <a:bodyPr>
            <a:normAutofit/>
          </a:bodyPr>
          <a:lstStyle/>
          <a:p>
            <a:r>
              <a:rPr lang="en-US" dirty="0"/>
              <a:t>Rushad Antia</a:t>
            </a:r>
          </a:p>
          <a:p>
            <a:endParaRPr lang="en-US" dirty="0"/>
          </a:p>
        </p:txBody>
      </p:sp>
    </p:spTree>
    <p:extLst>
      <p:ext uri="{BB962C8B-B14F-4D97-AF65-F5344CB8AC3E}">
        <p14:creationId xmlns:p14="http://schemas.microsoft.com/office/powerpoint/2010/main" val="1967257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Edison Control Center</a:t>
            </a:r>
          </a:p>
        </p:txBody>
      </p:sp>
      <p:pic>
        <p:nvPicPr>
          <p:cNvPr id="7" name="Picture 6"/>
          <p:cNvPicPr>
            <a:picLocks noChangeAspect="1"/>
          </p:cNvPicPr>
          <p:nvPr/>
        </p:nvPicPr>
        <p:blipFill>
          <a:blip r:embed="rId2"/>
          <a:stretch>
            <a:fillRect/>
          </a:stretch>
        </p:blipFill>
        <p:spPr>
          <a:xfrm>
            <a:off x="3272499" y="2319451"/>
            <a:ext cx="5647002" cy="4431305"/>
          </a:xfrm>
          <a:prstGeom prst="rect">
            <a:avLst/>
          </a:prstGeom>
        </p:spPr>
      </p:pic>
    </p:spTree>
    <p:extLst>
      <p:ext uri="{BB962C8B-B14F-4D97-AF65-F5344CB8AC3E}">
        <p14:creationId xmlns:p14="http://schemas.microsoft.com/office/powerpoint/2010/main" val="3382934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 setup</a:t>
            </a:r>
          </a:p>
        </p:txBody>
      </p:sp>
    </p:spTree>
    <p:extLst>
      <p:ext uri="{BB962C8B-B14F-4D97-AF65-F5344CB8AC3E}">
        <p14:creationId xmlns:p14="http://schemas.microsoft.com/office/powerpoint/2010/main" val="3093737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Testing Setup</a:t>
            </a:r>
          </a:p>
        </p:txBody>
      </p:sp>
      <p:sp>
        <p:nvSpPr>
          <p:cNvPr id="5" name="Content Placeholder 4"/>
          <p:cNvSpPr>
            <a:spLocks noGrp="1"/>
          </p:cNvSpPr>
          <p:nvPr>
            <p:ph idx="1"/>
          </p:nvPr>
        </p:nvSpPr>
        <p:spPr/>
        <p:txBody>
          <a:bodyPr>
            <a:normAutofit/>
          </a:bodyPr>
          <a:lstStyle/>
          <a:p>
            <a:r>
              <a:rPr lang="en-US" sz="2400" dirty="0"/>
              <a:t>“Edison03” node emits a ON/OFF pulse (button push) to all nodes in the network every 100ms</a:t>
            </a:r>
          </a:p>
          <a:p>
            <a:r>
              <a:rPr lang="en-US" sz="2400" dirty="0"/>
              <a:t>Events emitted over TCP/IP through the router in infrastructure mode</a:t>
            </a:r>
          </a:p>
          <a:p>
            <a:r>
              <a:rPr lang="en-US" sz="2400" dirty="0"/>
              <a:t>Nodes connected to RF Channel emulator to simulate various environments</a:t>
            </a:r>
          </a:p>
        </p:txBody>
      </p:sp>
    </p:spTree>
    <p:extLst>
      <p:ext uri="{BB962C8B-B14F-4D97-AF65-F5344CB8AC3E}">
        <p14:creationId xmlns:p14="http://schemas.microsoft.com/office/powerpoint/2010/main" val="2712664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lumMod val="95000"/>
            </a:schemeClr>
          </a:solidFill>
          <a:effectLst/>
        </p:spPr>
      </p:sp>
      <p:sp>
        <p:nvSpPr>
          <p:cNvPr id="10" name="Rectangle 9"/>
          <p:cNvSpPr/>
          <p:nvPr/>
        </p:nvSpPr>
        <p:spPr>
          <a:xfrm>
            <a:off x="1017330" y="622508"/>
            <a:ext cx="1608331" cy="799740"/>
          </a:xfrm>
          <a:prstGeom prst="rect">
            <a:avLst/>
          </a:prstGeom>
          <a:noFill/>
          <a:ln w="28575">
            <a:solidFill>
              <a:srgbClr val="E69C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Signal Generator</a:t>
            </a:r>
          </a:p>
        </p:txBody>
      </p:sp>
      <p:sp>
        <p:nvSpPr>
          <p:cNvPr id="19" name="Rectangle 18"/>
          <p:cNvSpPr/>
          <p:nvPr/>
        </p:nvSpPr>
        <p:spPr>
          <a:xfrm>
            <a:off x="1723972" y="3020417"/>
            <a:ext cx="1608331" cy="799740"/>
          </a:xfrm>
          <a:prstGeom prst="rect">
            <a:avLst/>
          </a:prstGeom>
          <a:noFill/>
          <a:ln w="28575">
            <a:solidFill>
              <a:srgbClr val="FBCC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Oscilloscope</a:t>
            </a:r>
          </a:p>
        </p:txBody>
      </p:sp>
      <p:sp>
        <p:nvSpPr>
          <p:cNvPr id="11" name="Oval 10"/>
          <p:cNvSpPr/>
          <p:nvPr/>
        </p:nvSpPr>
        <p:spPr>
          <a:xfrm>
            <a:off x="4914261" y="486482"/>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Edison03</a:t>
            </a:r>
            <a:endParaRPr lang="en-US" sz="1400" dirty="0">
              <a:solidFill>
                <a:schemeClr val="tx1"/>
              </a:solidFill>
            </a:endParaRPr>
          </a:p>
        </p:txBody>
      </p:sp>
      <p:sp>
        <p:nvSpPr>
          <p:cNvPr id="21" name="Oval 20"/>
          <p:cNvSpPr/>
          <p:nvPr/>
        </p:nvSpPr>
        <p:spPr>
          <a:xfrm>
            <a:off x="4914260" y="1675868"/>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Edison01</a:t>
            </a:r>
            <a:endParaRPr lang="en-US" sz="1400" dirty="0">
              <a:solidFill>
                <a:schemeClr val="tx1"/>
              </a:solidFill>
            </a:endParaRPr>
          </a:p>
        </p:txBody>
      </p:sp>
      <p:sp>
        <p:nvSpPr>
          <p:cNvPr id="24" name="Oval 23"/>
          <p:cNvSpPr/>
          <p:nvPr/>
        </p:nvSpPr>
        <p:spPr>
          <a:xfrm>
            <a:off x="4914258" y="2881927"/>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Edison02</a:t>
            </a:r>
            <a:endParaRPr lang="en-US" sz="1400" dirty="0">
              <a:solidFill>
                <a:schemeClr val="tx1"/>
              </a:solidFill>
            </a:endParaRPr>
          </a:p>
        </p:txBody>
      </p:sp>
      <p:sp>
        <p:nvSpPr>
          <p:cNvPr id="25" name="Oval 24"/>
          <p:cNvSpPr/>
          <p:nvPr/>
        </p:nvSpPr>
        <p:spPr>
          <a:xfrm>
            <a:off x="4914260" y="4073702"/>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Edison05</a:t>
            </a:r>
            <a:endParaRPr lang="en-US" sz="1400" dirty="0">
              <a:solidFill>
                <a:schemeClr val="tx1"/>
              </a:solidFill>
            </a:endParaRPr>
          </a:p>
        </p:txBody>
      </p:sp>
      <p:sp>
        <p:nvSpPr>
          <p:cNvPr id="26" name="Oval 25"/>
          <p:cNvSpPr/>
          <p:nvPr/>
        </p:nvSpPr>
        <p:spPr>
          <a:xfrm>
            <a:off x="4914260" y="5276856"/>
            <a:ext cx="1043046"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Edison06</a:t>
            </a:r>
            <a:endParaRPr lang="en-US" sz="1400" dirty="0">
              <a:solidFill>
                <a:schemeClr val="tx1"/>
              </a:solidFill>
            </a:endParaRPr>
          </a:p>
        </p:txBody>
      </p:sp>
      <p:sp>
        <p:nvSpPr>
          <p:cNvPr id="13" name="Rectangle 12"/>
          <p:cNvSpPr/>
          <p:nvPr/>
        </p:nvSpPr>
        <p:spPr>
          <a:xfrm>
            <a:off x="7172404" y="2491021"/>
            <a:ext cx="1863507" cy="1853101"/>
          </a:xfrm>
          <a:prstGeom prst="rect">
            <a:avLst/>
          </a:prstGeom>
          <a:noFill/>
          <a:ln w="28575">
            <a:solidFill>
              <a:srgbClr val="B3D6A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RF Channel Emulator</a:t>
            </a:r>
          </a:p>
        </p:txBody>
      </p:sp>
      <p:sp>
        <p:nvSpPr>
          <p:cNvPr id="15" name="Rectangle 14"/>
          <p:cNvSpPr/>
          <p:nvPr/>
        </p:nvSpPr>
        <p:spPr>
          <a:xfrm>
            <a:off x="10053667" y="3040016"/>
            <a:ext cx="1602208" cy="812251"/>
          </a:xfrm>
          <a:prstGeom prst="rect">
            <a:avLst/>
          </a:prstGeom>
          <a:noFill/>
          <a:ln w="28575">
            <a:solidFill>
              <a:srgbClr val="89C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Wi-Fi Router</a:t>
            </a:r>
          </a:p>
        </p:txBody>
      </p:sp>
      <p:sp>
        <p:nvSpPr>
          <p:cNvPr id="197" name="Rectangle 196"/>
          <p:cNvSpPr/>
          <p:nvPr/>
        </p:nvSpPr>
        <p:spPr>
          <a:xfrm>
            <a:off x="1017329" y="5418326"/>
            <a:ext cx="1608331" cy="799740"/>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PC</a:t>
            </a:r>
          </a:p>
        </p:txBody>
      </p:sp>
      <p:cxnSp>
        <p:nvCxnSpPr>
          <p:cNvPr id="162" name="Connector: Elbow 161"/>
          <p:cNvCxnSpPr>
            <a:stCxn id="11" idx="2"/>
          </p:cNvCxnSpPr>
          <p:nvPr/>
        </p:nvCxnSpPr>
        <p:spPr>
          <a:xfrm rot="10800000" flipV="1">
            <a:off x="3332303" y="1022379"/>
            <a:ext cx="1581958" cy="1998038"/>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Connector: Elbow 163"/>
          <p:cNvCxnSpPr>
            <a:stCxn id="21" idx="2"/>
          </p:cNvCxnSpPr>
          <p:nvPr/>
        </p:nvCxnSpPr>
        <p:spPr>
          <a:xfrm rot="10800000" flipV="1">
            <a:off x="3332304" y="2211765"/>
            <a:ext cx="1581957" cy="1001794"/>
          </a:xfrm>
          <a:prstGeom prst="bentConnector3">
            <a:avLst>
              <a:gd name="adj1" fmla="val 50000"/>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Connector: Elbow 169"/>
          <p:cNvCxnSpPr>
            <a:stCxn id="26" idx="2"/>
          </p:cNvCxnSpPr>
          <p:nvPr/>
        </p:nvCxnSpPr>
        <p:spPr>
          <a:xfrm rot="10800000">
            <a:off x="3332304" y="3815103"/>
            <a:ext cx="1581957" cy="1997650"/>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4" name="Connector: Elbow 173"/>
          <p:cNvCxnSpPr>
            <a:stCxn id="24" idx="2"/>
            <a:endCxn id="19" idx="3"/>
          </p:cNvCxnSpPr>
          <p:nvPr/>
        </p:nvCxnSpPr>
        <p:spPr>
          <a:xfrm rot="10800000" flipV="1">
            <a:off x="3332304" y="3417823"/>
            <a:ext cx="1581955" cy="2463"/>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Connector: Elbow 185"/>
          <p:cNvCxnSpPr/>
          <p:nvPr/>
        </p:nvCxnSpPr>
        <p:spPr>
          <a:xfrm rot="10800000">
            <a:off x="3332303" y="3612356"/>
            <a:ext cx="1562910" cy="975196"/>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Straight Arrow Connector 189"/>
          <p:cNvCxnSpPr/>
          <p:nvPr/>
        </p:nvCxnSpPr>
        <p:spPr>
          <a:xfrm flipV="1">
            <a:off x="2625661" y="902397"/>
            <a:ext cx="2288597" cy="2389"/>
          </a:xfrm>
          <a:prstGeom prst="straightConnector1">
            <a:avLst/>
          </a:prstGeom>
          <a:ln w="19050">
            <a:solidFill>
              <a:srgbClr val="E69CA4"/>
            </a:solidFill>
            <a:tailEnd type="triangle"/>
          </a:ln>
        </p:spPr>
        <p:style>
          <a:lnRef idx="1">
            <a:schemeClr val="accent1"/>
          </a:lnRef>
          <a:fillRef idx="0">
            <a:schemeClr val="accent1"/>
          </a:fillRef>
          <a:effectRef idx="0">
            <a:schemeClr val="accent1"/>
          </a:effectRef>
          <a:fontRef idx="minor">
            <a:schemeClr val="tx1"/>
          </a:fontRef>
        </p:style>
      </p:cxnSp>
      <p:cxnSp>
        <p:nvCxnSpPr>
          <p:cNvPr id="233" name="Connector: Elbow 232"/>
          <p:cNvCxnSpPr>
            <a:stCxn id="197" idx="0"/>
            <a:endCxn id="19" idx="1"/>
          </p:cNvCxnSpPr>
          <p:nvPr/>
        </p:nvCxnSpPr>
        <p:spPr>
          <a:xfrm rot="16200000" flipV="1">
            <a:off x="773715" y="4370545"/>
            <a:ext cx="1998039" cy="97523"/>
          </a:xfrm>
          <a:prstGeom prst="bentConnector4">
            <a:avLst>
              <a:gd name="adj1" fmla="val 39993"/>
              <a:gd name="adj2" fmla="val 1058997"/>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cxnSp>
        <p:nvCxnSpPr>
          <p:cNvPr id="236" name="Connector: Elbow 235"/>
          <p:cNvCxnSpPr>
            <a:stCxn id="197" idx="2"/>
            <a:endCxn id="15" idx="2"/>
          </p:cNvCxnSpPr>
          <p:nvPr/>
        </p:nvCxnSpPr>
        <p:spPr>
          <a:xfrm rot="5400000" flipH="1" flipV="1">
            <a:off x="5155233" y="518529"/>
            <a:ext cx="2365799" cy="9033276"/>
          </a:xfrm>
          <a:prstGeom prst="bentConnector3">
            <a:avLst>
              <a:gd name="adj1" fmla="val -17298"/>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p:cNvCxnSpPr>
            <a:stCxn id="11" idx="6"/>
          </p:cNvCxnSpPr>
          <p:nvPr/>
        </p:nvCxnSpPr>
        <p:spPr>
          <a:xfrm>
            <a:off x="5957309" y="1022379"/>
            <a:ext cx="1215095" cy="1468642"/>
          </a:xfrm>
          <a:prstGeom prst="bentConnector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p:cNvCxnSpPr>
            <a:stCxn id="21" idx="6"/>
          </p:cNvCxnSpPr>
          <p:nvPr/>
        </p:nvCxnSpPr>
        <p:spPr>
          <a:xfrm>
            <a:off x="5957308" y="2211765"/>
            <a:ext cx="1215093" cy="971952"/>
          </a:xfrm>
          <a:prstGeom prst="bentConnector3">
            <a:avLst>
              <a:gd name="adj1" fmla="val 4843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4" idx="6"/>
            <a:endCxn id="13" idx="1"/>
          </p:cNvCxnSpPr>
          <p:nvPr/>
        </p:nvCxnSpPr>
        <p:spPr>
          <a:xfrm flipV="1">
            <a:off x="5957306" y="3417572"/>
            <a:ext cx="1215098" cy="252"/>
          </a:xfrm>
          <a:prstGeom prst="straightConnector1">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5" name="Connector: Elbow 224"/>
          <p:cNvCxnSpPr>
            <a:stCxn id="25" idx="6"/>
          </p:cNvCxnSpPr>
          <p:nvPr/>
        </p:nvCxnSpPr>
        <p:spPr>
          <a:xfrm flipV="1">
            <a:off x="5957308" y="3612356"/>
            <a:ext cx="1215093" cy="997243"/>
          </a:xfrm>
          <a:prstGeom prst="bentConnector3">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1" name="Connector: Elbow 230"/>
          <p:cNvCxnSpPr>
            <a:endCxn id="26" idx="6"/>
          </p:cNvCxnSpPr>
          <p:nvPr/>
        </p:nvCxnSpPr>
        <p:spPr>
          <a:xfrm rot="5400000">
            <a:off x="5836245" y="4465184"/>
            <a:ext cx="1468631" cy="1226507"/>
          </a:xfrm>
          <a:prstGeom prst="bentConnector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9" name="Straight Arrow Connector 238"/>
          <p:cNvCxnSpPr/>
          <p:nvPr/>
        </p:nvCxnSpPr>
        <p:spPr>
          <a:xfrm>
            <a:off x="9035911" y="3213560"/>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1" name="Straight Arrow Connector 240"/>
          <p:cNvCxnSpPr/>
          <p:nvPr/>
        </p:nvCxnSpPr>
        <p:spPr>
          <a:xfrm>
            <a:off x="9035911" y="3675177"/>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a:off x="9035911" y="3446142"/>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80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162"/>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64"/>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174"/>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86"/>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70"/>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33"/>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8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33"/>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1771650" y="271780"/>
            <a:ext cx="8648700" cy="6035040"/>
          </a:xfrm>
          <a:prstGeom prst="rect">
            <a:avLst/>
          </a:prstGeom>
        </p:spPr>
      </p:pic>
      <p:pic>
        <p:nvPicPr>
          <p:cNvPr id="7" name="Picture 6"/>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rot="5400000">
            <a:off x="3205480" y="1248410"/>
            <a:ext cx="5781040" cy="4335780"/>
          </a:xfrm>
          <a:prstGeom prst="rect">
            <a:avLst/>
          </a:prstGeom>
        </p:spPr>
      </p:pic>
      <p:pic>
        <p:nvPicPr>
          <p:cNvPr id="9" name="Picture 8"/>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rot="5400000">
            <a:off x="2913380" y="1067435"/>
            <a:ext cx="6365240" cy="4773930"/>
          </a:xfrm>
          <a:prstGeom prst="rect">
            <a:avLst/>
          </a:prstGeom>
        </p:spPr>
      </p:pic>
      <p:pic>
        <p:nvPicPr>
          <p:cNvPr id="11" name="Picture 10"/>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rot="5400000">
            <a:off x="2763520" y="1026160"/>
            <a:ext cx="6664960" cy="4998720"/>
          </a:xfrm>
          <a:prstGeom prst="rect">
            <a:avLst/>
          </a:prstGeom>
        </p:spPr>
      </p:pic>
      <p:pic>
        <p:nvPicPr>
          <p:cNvPr id="13" name="Picture 12"/>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rot="5400000">
            <a:off x="2754631" y="1027430"/>
            <a:ext cx="6675118" cy="5006339"/>
          </a:xfrm>
          <a:prstGeom prst="rect">
            <a:avLst/>
          </a:prstGeom>
        </p:spPr>
      </p:pic>
    </p:spTree>
    <p:extLst>
      <p:ext uri="{BB962C8B-B14F-4D97-AF65-F5344CB8AC3E}">
        <p14:creationId xmlns:p14="http://schemas.microsoft.com/office/powerpoint/2010/main" val="179862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9"/>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a:t>
            </a:r>
          </a:p>
        </p:txBody>
      </p:sp>
    </p:spTree>
    <p:extLst>
      <p:ext uri="{BB962C8B-B14F-4D97-AF65-F5344CB8AC3E}">
        <p14:creationId xmlns:p14="http://schemas.microsoft.com/office/powerpoint/2010/main" val="1683649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 Cases</a:t>
            </a:r>
          </a:p>
        </p:txBody>
      </p:sp>
      <p:sp>
        <p:nvSpPr>
          <p:cNvPr id="5" name="Content Placeholder 4"/>
          <p:cNvSpPr>
            <a:spLocks noGrp="1"/>
          </p:cNvSpPr>
          <p:nvPr>
            <p:ph idx="1"/>
          </p:nvPr>
        </p:nvSpPr>
        <p:spPr>
          <a:xfrm>
            <a:off x="2139161" y="2277712"/>
            <a:ext cx="7729728" cy="3101983"/>
          </a:xfrm>
        </p:spPr>
        <p:txBody>
          <a:bodyPr>
            <a:normAutofit/>
          </a:bodyPr>
          <a:lstStyle/>
          <a:p>
            <a:r>
              <a:rPr lang="en-US" sz="2400" dirty="0"/>
              <a:t>The RF Channel Emulator allows us to create a multitude of test cases</a:t>
            </a:r>
          </a:p>
          <a:p>
            <a:r>
              <a:rPr lang="en-US" sz="2400" dirty="0"/>
              <a:t>180 tests total</a:t>
            </a:r>
          </a:p>
        </p:txBody>
      </p:sp>
      <p:grpSp>
        <p:nvGrpSpPr>
          <p:cNvPr id="68" name="Group 67"/>
          <p:cNvGrpSpPr/>
          <p:nvPr/>
        </p:nvGrpSpPr>
        <p:grpSpPr>
          <a:xfrm>
            <a:off x="1313621" y="3738940"/>
            <a:ext cx="9564758" cy="2847764"/>
            <a:chOff x="1084474" y="3485693"/>
            <a:chExt cx="9564758" cy="2847764"/>
          </a:xfrm>
          <a:solidFill>
            <a:schemeClr val="tx2">
              <a:lumMod val="75000"/>
              <a:lumOff val="25000"/>
            </a:schemeClr>
          </a:solidFill>
        </p:grpSpPr>
        <p:sp>
          <p:nvSpPr>
            <p:cNvPr id="6" name="Rectangle 5"/>
            <p:cNvSpPr/>
            <p:nvPr/>
          </p:nvSpPr>
          <p:spPr>
            <a:xfrm>
              <a:off x="1084474" y="3485693"/>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b/g</a:t>
              </a:r>
            </a:p>
          </p:txBody>
        </p:sp>
        <p:sp>
          <p:nvSpPr>
            <p:cNvPr id="7" name="Rectangle 6"/>
            <p:cNvSpPr/>
            <p:nvPr/>
          </p:nvSpPr>
          <p:spPr>
            <a:xfrm>
              <a:off x="1084474" y="5254892"/>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n</a:t>
              </a:r>
            </a:p>
          </p:txBody>
        </p:sp>
        <p:sp>
          <p:nvSpPr>
            <p:cNvPr id="8" name="Rectangle 7"/>
            <p:cNvSpPr/>
            <p:nvPr/>
          </p:nvSpPr>
          <p:spPr>
            <a:xfrm>
              <a:off x="5774878" y="3692915"/>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Mobile</a:t>
              </a:r>
            </a:p>
          </p:txBody>
        </p:sp>
        <p:sp>
          <p:nvSpPr>
            <p:cNvPr id="9" name="Rectangle 8"/>
            <p:cNvSpPr/>
            <p:nvPr/>
          </p:nvSpPr>
          <p:spPr>
            <a:xfrm>
              <a:off x="5774878" y="4798078"/>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Stationary</a:t>
              </a:r>
            </a:p>
          </p:txBody>
        </p:sp>
        <p:sp>
          <p:nvSpPr>
            <p:cNvPr id="10" name="Rectangle 9"/>
            <p:cNvSpPr/>
            <p:nvPr/>
          </p:nvSpPr>
          <p:spPr>
            <a:xfrm>
              <a:off x="8685668" y="3485693"/>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Free space</a:t>
              </a:r>
            </a:p>
          </p:txBody>
        </p:sp>
        <p:sp>
          <p:nvSpPr>
            <p:cNvPr id="11" name="Rectangle 10"/>
            <p:cNvSpPr/>
            <p:nvPr/>
          </p:nvSpPr>
          <p:spPr>
            <a:xfrm>
              <a:off x="8685668" y="4363932"/>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Line of sight</a:t>
              </a:r>
            </a:p>
          </p:txBody>
        </p:sp>
        <p:sp>
          <p:nvSpPr>
            <p:cNvPr id="12" name="Rectangle 11"/>
            <p:cNvSpPr/>
            <p:nvPr/>
          </p:nvSpPr>
          <p:spPr>
            <a:xfrm>
              <a:off x="8685668" y="5242171"/>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 line of sight</a:t>
              </a:r>
            </a:p>
          </p:txBody>
        </p:sp>
        <p:sp>
          <p:nvSpPr>
            <p:cNvPr id="13" name="Rectangle 12"/>
            <p:cNvSpPr/>
            <p:nvPr/>
          </p:nvSpPr>
          <p:spPr>
            <a:xfrm>
              <a:off x="3761243" y="490981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 MHz</a:t>
              </a:r>
            </a:p>
          </p:txBody>
        </p:sp>
        <p:sp>
          <p:nvSpPr>
            <p:cNvPr id="15" name="Rectangle 14"/>
            <p:cNvSpPr/>
            <p:nvPr/>
          </p:nvSpPr>
          <p:spPr>
            <a:xfrm>
              <a:off x="3761243" y="582222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40 MHZ</a:t>
              </a:r>
            </a:p>
          </p:txBody>
        </p:sp>
        <p:cxnSp>
          <p:nvCxnSpPr>
            <p:cNvPr id="19" name="Connector: Elbow 18"/>
            <p:cNvCxnSpPr>
              <a:stCxn id="6" idx="3"/>
              <a:endCxn id="8" idx="1"/>
            </p:cNvCxnSpPr>
            <p:nvPr/>
          </p:nvCxnSpPr>
          <p:spPr>
            <a:xfrm>
              <a:off x="3113070" y="3851825"/>
              <a:ext cx="2661808" cy="207222"/>
            </a:xfrm>
            <a:prstGeom prst="bentConnector3">
              <a:avLst>
                <a:gd name="adj1" fmla="val 87826"/>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p:cNvCxnSpPr>
              <a:stCxn id="7" idx="3"/>
              <a:endCxn id="13" idx="1"/>
            </p:cNvCxnSpPr>
            <p:nvPr/>
          </p:nvCxnSpPr>
          <p:spPr>
            <a:xfrm flipV="1">
              <a:off x="3113070" y="5165429"/>
              <a:ext cx="648173" cy="45559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p:cNvCxnSpPr>
              <a:stCxn id="7" idx="3"/>
              <a:endCxn id="15" idx="1"/>
            </p:cNvCxnSpPr>
            <p:nvPr/>
          </p:nvCxnSpPr>
          <p:spPr>
            <a:xfrm>
              <a:off x="3113070" y="5621024"/>
              <a:ext cx="648173" cy="45681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p:cNvCxnSpPr>
              <a:stCxn id="8" idx="3"/>
              <a:endCxn id="10" idx="1"/>
            </p:cNvCxnSpPr>
            <p:nvPr/>
          </p:nvCxnSpPr>
          <p:spPr>
            <a:xfrm flipV="1">
              <a:off x="7738442" y="3851825"/>
              <a:ext cx="947226" cy="20722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p:cNvCxnSpPr>
              <a:stCxn id="8" idx="3"/>
              <a:endCxn id="11" idx="1"/>
            </p:cNvCxnSpPr>
            <p:nvPr/>
          </p:nvCxnSpPr>
          <p:spPr>
            <a:xfrm>
              <a:off x="7738442" y="4059047"/>
              <a:ext cx="947226" cy="671017"/>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Connector: Elbow 50"/>
            <p:cNvCxnSpPr>
              <a:stCxn id="8" idx="3"/>
              <a:endCxn id="12" idx="1"/>
            </p:cNvCxnSpPr>
            <p:nvPr/>
          </p:nvCxnSpPr>
          <p:spPr>
            <a:xfrm>
              <a:off x="7738442" y="4059047"/>
              <a:ext cx="947226" cy="1549256"/>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p:cNvCxnSpPr>
              <a:stCxn id="9" idx="3"/>
              <a:endCxn id="10" idx="1"/>
            </p:cNvCxnSpPr>
            <p:nvPr/>
          </p:nvCxnSpPr>
          <p:spPr>
            <a:xfrm flipV="1">
              <a:off x="7738442" y="3851825"/>
              <a:ext cx="947226" cy="131238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Elbow 54"/>
            <p:cNvCxnSpPr>
              <a:stCxn id="13" idx="3"/>
              <a:endCxn id="8" idx="1"/>
            </p:cNvCxnSpPr>
            <p:nvPr/>
          </p:nvCxnSpPr>
          <p:spPr>
            <a:xfrm flipV="1">
              <a:off x="5126705" y="4059047"/>
              <a:ext cx="648173" cy="110638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nector: Elbow 57"/>
            <p:cNvCxnSpPr>
              <a:stCxn id="13" idx="3"/>
              <a:endCxn id="9" idx="1"/>
            </p:cNvCxnSpPr>
            <p:nvPr/>
          </p:nvCxnSpPr>
          <p:spPr>
            <a:xfrm flipV="1">
              <a:off x="5126705" y="5164210"/>
              <a:ext cx="648173" cy="121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p:cNvCxnSpPr>
              <a:stCxn id="15" idx="3"/>
              <a:endCxn id="9" idx="1"/>
            </p:cNvCxnSpPr>
            <p:nvPr/>
          </p:nvCxnSpPr>
          <p:spPr>
            <a:xfrm flipV="1">
              <a:off x="5126705" y="5164210"/>
              <a:ext cx="648173" cy="91362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ctor: Elbow 61"/>
            <p:cNvCxnSpPr>
              <a:stCxn id="15" idx="3"/>
              <a:endCxn id="8" idx="1"/>
            </p:cNvCxnSpPr>
            <p:nvPr/>
          </p:nvCxnSpPr>
          <p:spPr>
            <a:xfrm flipV="1">
              <a:off x="5126705" y="4059047"/>
              <a:ext cx="648173" cy="201879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10789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643467"/>
            <a:ext cx="3363974" cy="1728044"/>
          </a:xfrm>
          <a:noFill/>
          <a:ln>
            <a:solidFill>
              <a:schemeClr val="bg1"/>
            </a:solidFill>
          </a:ln>
        </p:spPr>
        <p:txBody>
          <a:bodyPr wrap="square">
            <a:normAutofit/>
          </a:bodyPr>
          <a:lstStyle/>
          <a:p>
            <a:r>
              <a:rPr lang="en-US">
                <a:solidFill>
                  <a:schemeClr val="bg1"/>
                </a:solidFill>
              </a:rPr>
              <a:t>Example Data capture</a:t>
            </a:r>
          </a:p>
        </p:txBody>
      </p:sp>
      <p:sp>
        <p:nvSpPr>
          <p:cNvPr id="3" name="Content Placeholder 2"/>
          <p:cNvSpPr>
            <a:spLocks noGrp="1"/>
          </p:cNvSpPr>
          <p:nvPr>
            <p:ph idx="1"/>
          </p:nvPr>
        </p:nvSpPr>
        <p:spPr>
          <a:xfrm>
            <a:off x="643468" y="2638044"/>
            <a:ext cx="3363974" cy="3415622"/>
          </a:xfrm>
        </p:spPr>
        <p:txBody>
          <a:bodyPr>
            <a:noAutofit/>
          </a:bodyPr>
          <a:lstStyle/>
          <a:p>
            <a:r>
              <a:rPr lang="en-US" sz="2400" dirty="0">
                <a:solidFill>
                  <a:schemeClr val="bg1"/>
                </a:solidFill>
              </a:rPr>
              <a:t>Captured oscilloscope data through PC and exported to csv</a:t>
            </a:r>
          </a:p>
          <a:p>
            <a:r>
              <a:rPr lang="en-US" sz="2400" dirty="0">
                <a:solidFill>
                  <a:schemeClr val="bg1"/>
                </a:solidFill>
              </a:rPr>
              <a:t>Imported csv capture into MATLAB to compute latency between devices</a:t>
            </a:r>
          </a:p>
        </p:txBody>
      </p:sp>
      <p:pic>
        <p:nvPicPr>
          <p:cNvPr id="18" name="Picture 17"/>
          <p:cNvPicPr>
            <a:picLocks noChangeAspect="1"/>
          </p:cNvPicPr>
          <p:nvPr/>
        </p:nvPicPr>
        <p:blipFill>
          <a:blip r:embed="rId2"/>
          <a:stretch>
            <a:fillRect/>
          </a:stretch>
        </p:blipFill>
        <p:spPr>
          <a:xfrm>
            <a:off x="5297763" y="137652"/>
            <a:ext cx="6411888" cy="6582694"/>
          </a:xfrm>
          <a:prstGeom prst="rect">
            <a:avLst/>
          </a:prstGeom>
        </p:spPr>
      </p:pic>
      <p:pic>
        <p:nvPicPr>
          <p:cNvPr id="20" name="Picture 19"/>
          <p:cNvPicPr>
            <a:picLocks noChangeAspect="1"/>
          </p:cNvPicPr>
          <p:nvPr/>
        </p:nvPicPr>
        <p:blipFill>
          <a:blip r:embed="rId3"/>
          <a:stretch>
            <a:fillRect/>
          </a:stretch>
        </p:blipFill>
        <p:spPr>
          <a:xfrm>
            <a:off x="5793466" y="1287917"/>
            <a:ext cx="5420481" cy="4582164"/>
          </a:xfrm>
          <a:prstGeom prst="rect">
            <a:avLst/>
          </a:prstGeom>
        </p:spPr>
      </p:pic>
      <p:pic>
        <p:nvPicPr>
          <p:cNvPr id="24" name="Picture 23"/>
          <p:cNvPicPr>
            <a:picLocks noChangeAspect="1"/>
          </p:cNvPicPr>
          <p:nvPr/>
        </p:nvPicPr>
        <p:blipFill>
          <a:blip r:embed="rId4"/>
          <a:stretch>
            <a:fillRect/>
          </a:stretch>
        </p:blipFill>
        <p:spPr>
          <a:xfrm>
            <a:off x="5400511" y="1213973"/>
            <a:ext cx="6309140" cy="4730052"/>
          </a:xfrm>
          <a:prstGeom prst="rect">
            <a:avLst/>
          </a:prstGeom>
        </p:spPr>
      </p:pic>
    </p:spTree>
    <p:extLst>
      <p:ext uri="{BB962C8B-B14F-4D97-AF65-F5344CB8AC3E}">
        <p14:creationId xmlns:p14="http://schemas.microsoft.com/office/powerpoint/2010/main" val="56887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afterEffect">
                                  <p:stCondLst>
                                    <p:cond delay="0"/>
                                  </p:stCondLst>
                                  <p:childTnLst>
                                    <p:set>
                                      <p:cBhvr>
                                        <p:cTn id="6" dur="1" fill="hold">
                                          <p:stCondLst>
                                            <p:cond delay="0"/>
                                          </p:stCondLst>
                                        </p:cTn>
                                        <p:tgtEl>
                                          <p:spTgt spid="24"/>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8"/>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18"/>
                                        </p:tgtEl>
                                        <p:attrNameLst>
                                          <p:attrName>style.visibility</p:attrName>
                                        </p:attrNameLst>
                                      </p:cBhvr>
                                      <p:to>
                                        <p:strVal val="hidden"/>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extLst>
              <a:ext uri="{28A0092B-C50C-407E-A947-70E740481C1C}">
                <a14:useLocalDpi xmlns:a14="http://schemas.microsoft.com/office/drawing/2010/main" val="0"/>
              </a:ext>
            </a:extLst>
          </a:blip>
          <a:srcRect t="51535"/>
          <a:stretch/>
        </p:blipFill>
        <p:spPr>
          <a:xfrm>
            <a:off x="6096001" y="1531108"/>
            <a:ext cx="6175022" cy="4789029"/>
          </a:xfrm>
          <a:prstGeom prst="rect">
            <a:avLst/>
          </a:prstGeom>
        </p:spPr>
      </p:pic>
      <p:pic>
        <p:nvPicPr>
          <p:cNvPr id="12" name="Picture 11"/>
          <p:cNvPicPr/>
          <p:nvPr/>
        </p:nvPicPr>
        <p:blipFill rotWithShape="1">
          <a:blip r:embed="rId3">
            <a:extLst>
              <a:ext uri="{28A0092B-C50C-407E-A947-70E740481C1C}">
                <a14:useLocalDpi xmlns:a14="http://schemas.microsoft.com/office/drawing/2010/main" val="0"/>
              </a:ext>
            </a:extLst>
          </a:blip>
          <a:srcRect t="51351"/>
          <a:stretch/>
        </p:blipFill>
        <p:spPr>
          <a:xfrm>
            <a:off x="0" y="1531108"/>
            <a:ext cx="5802489" cy="4789029"/>
          </a:xfrm>
          <a:prstGeom prst="rect">
            <a:avLst/>
          </a:prstGeom>
        </p:spPr>
      </p:pic>
      <p:sp>
        <p:nvSpPr>
          <p:cNvPr id="22" name="Title 3"/>
          <p:cNvSpPr>
            <a:spLocks noGrp="1"/>
          </p:cNvSpPr>
          <p:nvPr>
            <p:ph type="title"/>
          </p:nvPr>
        </p:nvSpPr>
        <p:spPr>
          <a:xfrm>
            <a:off x="2231136" y="197047"/>
            <a:ext cx="7729728" cy="1188720"/>
          </a:xfrm>
        </p:spPr>
        <p:txBody>
          <a:bodyPr/>
          <a:lstStyle/>
          <a:p>
            <a:r>
              <a:rPr lang="en-US" dirty="0"/>
              <a:t>Free space</a:t>
            </a:r>
          </a:p>
        </p:txBody>
      </p:sp>
    </p:spTree>
    <p:extLst>
      <p:ext uri="{BB962C8B-B14F-4D97-AF65-F5344CB8AC3E}">
        <p14:creationId xmlns:p14="http://schemas.microsoft.com/office/powerpoint/2010/main" val="37531523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144768" y="1001416"/>
            <a:ext cx="6053511" cy="4625852"/>
          </a:xfrm>
          <a:prstGeom prst="rect">
            <a:avLst/>
          </a:prstGeom>
        </p:spPr>
      </p:pic>
      <p:pic>
        <p:nvPicPr>
          <p:cNvPr id="5" name="Picture 4"/>
          <p:cNvPicPr>
            <a:picLocks noChangeAspect="1"/>
          </p:cNvPicPr>
          <p:nvPr/>
        </p:nvPicPr>
        <p:blipFill>
          <a:blip r:embed="rId3"/>
          <a:stretch>
            <a:fillRect/>
          </a:stretch>
        </p:blipFill>
        <p:spPr>
          <a:xfrm>
            <a:off x="0" y="1001416"/>
            <a:ext cx="6144768" cy="4606820"/>
          </a:xfrm>
          <a:prstGeom prst="rect">
            <a:avLst/>
          </a:prstGeom>
        </p:spPr>
      </p:pic>
    </p:spTree>
    <p:extLst>
      <p:ext uri="{BB962C8B-B14F-4D97-AF65-F5344CB8AC3E}">
        <p14:creationId xmlns:p14="http://schemas.microsoft.com/office/powerpoint/2010/main" val="45468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p>
        </p:txBody>
      </p:sp>
      <p:sp>
        <p:nvSpPr>
          <p:cNvPr id="3" name="Content Placeholder 2"/>
          <p:cNvSpPr>
            <a:spLocks noGrp="1"/>
          </p:cNvSpPr>
          <p:nvPr>
            <p:ph idx="1"/>
          </p:nvPr>
        </p:nvSpPr>
        <p:spPr/>
        <p:txBody>
          <a:bodyPr/>
          <a:lstStyle/>
          <a:p>
            <a:r>
              <a:rPr lang="en-US" sz="2400" dirty="0"/>
              <a:t>Motivation / Objectives</a:t>
            </a:r>
          </a:p>
          <a:p>
            <a:r>
              <a:rPr lang="en-US" sz="2400" dirty="0"/>
              <a:t>Software</a:t>
            </a:r>
          </a:p>
          <a:p>
            <a:r>
              <a:rPr lang="en-US" sz="2400" dirty="0"/>
              <a:t>Testing Setup</a:t>
            </a:r>
          </a:p>
          <a:p>
            <a:r>
              <a:rPr lang="en-US" sz="2400" dirty="0"/>
              <a:t>Tests </a:t>
            </a:r>
          </a:p>
          <a:p>
            <a:r>
              <a:rPr lang="en-US" sz="2400" dirty="0"/>
              <a:t>Conclusion</a:t>
            </a:r>
          </a:p>
          <a:p>
            <a:endParaRPr lang="en-US" dirty="0"/>
          </a:p>
        </p:txBody>
      </p:sp>
    </p:spTree>
    <p:extLst>
      <p:ext uri="{BB962C8B-B14F-4D97-AF65-F5344CB8AC3E}">
        <p14:creationId xmlns:p14="http://schemas.microsoft.com/office/powerpoint/2010/main" val="320300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021846" y="995688"/>
            <a:ext cx="6170154" cy="4625852"/>
          </a:xfrm>
          <a:prstGeom prst="rect">
            <a:avLst/>
          </a:prstGeom>
        </p:spPr>
      </p:pic>
      <p:pic>
        <p:nvPicPr>
          <p:cNvPr id="5" name="Picture 4"/>
          <p:cNvPicPr>
            <a:picLocks noChangeAspect="1"/>
          </p:cNvPicPr>
          <p:nvPr/>
        </p:nvPicPr>
        <p:blipFill>
          <a:blip r:embed="rId3"/>
          <a:stretch>
            <a:fillRect/>
          </a:stretch>
        </p:blipFill>
        <p:spPr>
          <a:xfrm>
            <a:off x="0" y="995688"/>
            <a:ext cx="6196401" cy="4625852"/>
          </a:xfrm>
          <a:prstGeom prst="rect">
            <a:avLst/>
          </a:prstGeom>
        </p:spPr>
      </p:pic>
    </p:spTree>
    <p:extLst>
      <p:ext uri="{BB962C8B-B14F-4D97-AF65-F5344CB8AC3E}">
        <p14:creationId xmlns:p14="http://schemas.microsoft.com/office/powerpoint/2010/main" val="16915404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138487" y="1004844"/>
            <a:ext cx="6053513" cy="4664563"/>
          </a:xfrm>
          <a:prstGeom prst="rect">
            <a:avLst/>
          </a:prstGeom>
        </p:spPr>
      </p:pic>
      <p:pic>
        <p:nvPicPr>
          <p:cNvPr id="5" name="Picture 4"/>
          <p:cNvPicPr>
            <a:picLocks noChangeAspect="1"/>
          </p:cNvPicPr>
          <p:nvPr/>
        </p:nvPicPr>
        <p:blipFill>
          <a:blip r:embed="rId3"/>
          <a:stretch>
            <a:fillRect/>
          </a:stretch>
        </p:blipFill>
        <p:spPr>
          <a:xfrm>
            <a:off x="0" y="1004844"/>
            <a:ext cx="6221787" cy="4664563"/>
          </a:xfrm>
          <a:prstGeom prst="rect">
            <a:avLst/>
          </a:prstGeom>
        </p:spPr>
      </p:pic>
    </p:spTree>
    <p:extLst>
      <p:ext uri="{BB962C8B-B14F-4D97-AF65-F5344CB8AC3E}">
        <p14:creationId xmlns:p14="http://schemas.microsoft.com/office/powerpoint/2010/main" val="26365679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a:xfrm>
            <a:off x="2231136" y="2638044"/>
            <a:ext cx="7729728" cy="3468288"/>
          </a:xfrm>
        </p:spPr>
        <p:txBody>
          <a:bodyPr>
            <a:normAutofit/>
          </a:bodyPr>
          <a:lstStyle/>
          <a:p>
            <a:r>
              <a:rPr lang="en-US" sz="2400" b="1" dirty="0"/>
              <a:t>TCP/IP over Wi-Fi is not good for industrial applications. </a:t>
            </a:r>
            <a:endParaRPr lang="en-US" sz="2400" dirty="0"/>
          </a:p>
          <a:p>
            <a:r>
              <a:rPr lang="en-US" sz="2400" dirty="0"/>
              <a:t>Environment does not affect performance as much as the type of Wi-Fi.</a:t>
            </a:r>
          </a:p>
          <a:p>
            <a:r>
              <a:rPr lang="en-US" sz="2400" dirty="0"/>
              <a:t>TCP/IP is most likely the main culprit for packet loss and degraded performance</a:t>
            </a:r>
          </a:p>
          <a:p>
            <a:r>
              <a:rPr lang="en-US" sz="2400" dirty="0"/>
              <a:t>802.11n with a 40MHz channel width was the most reliable</a:t>
            </a:r>
          </a:p>
        </p:txBody>
      </p:sp>
    </p:spTree>
    <p:extLst>
      <p:ext uri="{BB962C8B-B14F-4D97-AF65-F5344CB8AC3E}">
        <p14:creationId xmlns:p14="http://schemas.microsoft.com/office/powerpoint/2010/main" val="22208335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a:t>
            </a:r>
          </a:p>
        </p:txBody>
      </p:sp>
      <p:sp>
        <p:nvSpPr>
          <p:cNvPr id="3" name="Content Placeholder 2"/>
          <p:cNvSpPr>
            <a:spLocks noGrp="1"/>
          </p:cNvSpPr>
          <p:nvPr>
            <p:ph idx="1"/>
          </p:nvPr>
        </p:nvSpPr>
        <p:spPr/>
        <p:txBody>
          <a:bodyPr/>
          <a:lstStyle/>
          <a:p>
            <a:r>
              <a:rPr lang="en-US" dirty="0"/>
              <a:t>Switch to UDP instead of TCP if using Wi-Fi</a:t>
            </a:r>
          </a:p>
          <a:p>
            <a:r>
              <a:rPr lang="en-US" dirty="0"/>
              <a:t>Use some other technology like Modbus/TCP instead of TCP/IP</a:t>
            </a:r>
          </a:p>
        </p:txBody>
      </p:sp>
      <p:graphicFrame>
        <p:nvGraphicFramePr>
          <p:cNvPr id="5" name="Table 4"/>
          <p:cNvGraphicFramePr>
            <a:graphicFrameLocks noGrp="1"/>
          </p:cNvGraphicFramePr>
          <p:nvPr>
            <p:extLst>
              <p:ext uri="{D42A27DB-BD31-4B8C-83A1-F6EECF244321}">
                <p14:modId xmlns:p14="http://schemas.microsoft.com/office/powerpoint/2010/main" val="1161643450"/>
              </p:ext>
            </p:extLst>
          </p:nvPr>
        </p:nvGraphicFramePr>
        <p:xfrm>
          <a:off x="1783643" y="3605637"/>
          <a:ext cx="8624714" cy="2743200"/>
        </p:xfrm>
        <a:graphic>
          <a:graphicData uri="http://schemas.openxmlformats.org/drawingml/2006/table">
            <a:tbl>
              <a:tblPr firstRow="1" bandRow="1">
                <a:tableStyleId>{21E4AEA4-8DFA-4A89-87EB-49C32662AFE0}</a:tableStyleId>
              </a:tblPr>
              <a:tblGrid>
                <a:gridCol w="4312357">
                  <a:extLst>
                    <a:ext uri="{9D8B030D-6E8A-4147-A177-3AD203B41FA5}">
                      <a16:colId xmlns:a16="http://schemas.microsoft.com/office/drawing/2014/main" val="3951022601"/>
                    </a:ext>
                  </a:extLst>
                </a:gridCol>
                <a:gridCol w="4312357">
                  <a:extLst>
                    <a:ext uri="{9D8B030D-6E8A-4147-A177-3AD203B41FA5}">
                      <a16:colId xmlns:a16="http://schemas.microsoft.com/office/drawing/2014/main" val="2761333246"/>
                    </a:ext>
                  </a:extLst>
                </a:gridCol>
              </a:tblGrid>
              <a:tr h="370840">
                <a:tc>
                  <a:txBody>
                    <a:bodyPr/>
                    <a:lstStyle/>
                    <a:p>
                      <a:r>
                        <a:rPr lang="en-US" sz="2400" dirty="0"/>
                        <a:t>UDP</a:t>
                      </a:r>
                    </a:p>
                  </a:txBody>
                  <a:tcPr/>
                </a:tc>
                <a:tc>
                  <a:txBody>
                    <a:bodyPr/>
                    <a:lstStyle/>
                    <a:p>
                      <a:r>
                        <a:rPr lang="en-US" sz="2400" dirty="0"/>
                        <a:t>TCP</a:t>
                      </a:r>
                    </a:p>
                  </a:txBody>
                  <a:tcPr/>
                </a:tc>
                <a:extLst>
                  <a:ext uri="{0D108BD9-81ED-4DB2-BD59-A6C34878D82A}">
                    <a16:rowId xmlns:a16="http://schemas.microsoft.com/office/drawing/2014/main" val="4164388395"/>
                  </a:ext>
                </a:extLst>
              </a:tr>
              <a:tr h="390585">
                <a:tc>
                  <a:txBody>
                    <a:bodyPr/>
                    <a:lstStyle/>
                    <a:p>
                      <a:r>
                        <a:rPr lang="en-US" sz="2400" dirty="0"/>
                        <a:t>~ Connectionless</a:t>
                      </a:r>
                    </a:p>
                  </a:txBody>
                  <a:tcPr/>
                </a:tc>
                <a:tc>
                  <a:txBody>
                    <a:bodyPr/>
                    <a:lstStyle/>
                    <a:p>
                      <a:r>
                        <a:rPr lang="en-US" sz="2400" baseline="0" dirty="0"/>
                        <a:t>~ Persistent connection required</a:t>
                      </a:r>
                    </a:p>
                  </a:txBody>
                  <a:tcPr/>
                </a:tc>
                <a:extLst>
                  <a:ext uri="{0D108BD9-81ED-4DB2-BD59-A6C34878D82A}">
                    <a16:rowId xmlns:a16="http://schemas.microsoft.com/office/drawing/2014/main" val="2021129933"/>
                  </a:ext>
                </a:extLst>
              </a:tr>
              <a:tr h="370840">
                <a:tc>
                  <a:txBody>
                    <a:bodyPr/>
                    <a:lstStyle/>
                    <a:p>
                      <a:r>
                        <a:rPr lang="en-US" sz="2400" baseline="0" dirty="0"/>
                        <a:t>- Low reliability</a:t>
                      </a:r>
                      <a:endParaRPr lang="en-US" sz="2400" dirty="0"/>
                    </a:p>
                  </a:txBody>
                  <a:tcPr/>
                </a:tc>
                <a:tc>
                  <a:txBody>
                    <a:bodyPr/>
                    <a:lstStyle/>
                    <a:p>
                      <a:r>
                        <a:rPr lang="en-US" sz="2400" dirty="0"/>
                        <a:t>+ High</a:t>
                      </a:r>
                      <a:r>
                        <a:rPr lang="en-US" sz="2400" baseline="0" dirty="0"/>
                        <a:t> reliability</a:t>
                      </a:r>
                      <a:endParaRPr lang="en-US" sz="2400" dirty="0"/>
                    </a:p>
                  </a:txBody>
                  <a:tcPr/>
                </a:tc>
                <a:extLst>
                  <a:ext uri="{0D108BD9-81ED-4DB2-BD59-A6C34878D82A}">
                    <a16:rowId xmlns:a16="http://schemas.microsoft.com/office/drawing/2014/main" val="3235926133"/>
                  </a:ext>
                </a:extLst>
              </a:tr>
              <a:tr h="370840">
                <a:tc>
                  <a:txBody>
                    <a:bodyPr/>
                    <a:lstStyle/>
                    <a:p>
                      <a:r>
                        <a:rPr lang="en-US" sz="2400" dirty="0"/>
                        <a:t>- No order to packets</a:t>
                      </a:r>
                    </a:p>
                  </a:txBody>
                  <a:tcPr/>
                </a:tc>
                <a:tc>
                  <a:txBody>
                    <a:bodyPr/>
                    <a:lstStyle/>
                    <a:p>
                      <a:r>
                        <a:rPr lang="en-US" sz="2400" dirty="0"/>
                        <a:t>+ Packets delivered in order</a:t>
                      </a:r>
                    </a:p>
                  </a:txBody>
                  <a:tcPr/>
                </a:tc>
                <a:extLst>
                  <a:ext uri="{0D108BD9-81ED-4DB2-BD59-A6C34878D82A}">
                    <a16:rowId xmlns:a16="http://schemas.microsoft.com/office/drawing/2014/main" val="1718198145"/>
                  </a:ext>
                </a:extLst>
              </a:tr>
              <a:tr h="370840">
                <a:tc>
                  <a:txBody>
                    <a:bodyPr/>
                    <a:lstStyle/>
                    <a:p>
                      <a:r>
                        <a:rPr lang="en-US" sz="2400" dirty="0"/>
                        <a:t>+ Fast</a:t>
                      </a:r>
                    </a:p>
                  </a:txBody>
                  <a:tcPr/>
                </a:tc>
                <a:tc>
                  <a:txBody>
                    <a:bodyPr/>
                    <a:lstStyle/>
                    <a:p>
                      <a:r>
                        <a:rPr lang="en-US" sz="2400" dirty="0"/>
                        <a:t>-</a:t>
                      </a:r>
                      <a:r>
                        <a:rPr lang="en-US" sz="2400" baseline="0" dirty="0"/>
                        <a:t> </a:t>
                      </a:r>
                      <a:r>
                        <a:rPr lang="en-US" sz="2400" dirty="0"/>
                        <a:t>Slow</a:t>
                      </a:r>
                    </a:p>
                  </a:txBody>
                  <a:tcPr/>
                </a:tc>
                <a:extLst>
                  <a:ext uri="{0D108BD9-81ED-4DB2-BD59-A6C34878D82A}">
                    <a16:rowId xmlns:a16="http://schemas.microsoft.com/office/drawing/2014/main" val="1575250343"/>
                  </a:ext>
                </a:extLst>
              </a:tr>
              <a:tr h="370840">
                <a:tc>
                  <a:txBody>
                    <a:bodyPr/>
                    <a:lstStyle/>
                    <a:p>
                      <a:pPr marL="0" indent="0">
                        <a:buFontTx/>
                        <a:buNone/>
                      </a:pPr>
                      <a:r>
                        <a:rPr lang="en-US" sz="2400" dirty="0"/>
                        <a:t>- Unsecure</a:t>
                      </a:r>
                    </a:p>
                  </a:txBody>
                  <a:tcPr/>
                </a:tc>
                <a:tc>
                  <a:txBody>
                    <a:bodyPr/>
                    <a:lstStyle/>
                    <a:p>
                      <a:r>
                        <a:rPr lang="en-US" sz="2400" dirty="0"/>
                        <a:t>+ Secure</a:t>
                      </a:r>
                    </a:p>
                  </a:txBody>
                  <a:tcPr/>
                </a:tc>
                <a:extLst>
                  <a:ext uri="{0D108BD9-81ED-4DB2-BD59-A6C34878D82A}">
                    <a16:rowId xmlns:a16="http://schemas.microsoft.com/office/drawing/2014/main" val="1535859064"/>
                  </a:ext>
                </a:extLst>
              </a:tr>
            </a:tbl>
          </a:graphicData>
        </a:graphic>
      </p:graphicFrame>
    </p:spTree>
    <p:extLst>
      <p:ext uri="{BB962C8B-B14F-4D97-AF65-F5344CB8AC3E}">
        <p14:creationId xmlns:p14="http://schemas.microsoft.com/office/powerpoint/2010/main" val="25018887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acknowledgements</a:t>
            </a:r>
          </a:p>
        </p:txBody>
      </p:sp>
      <p:sp>
        <p:nvSpPr>
          <p:cNvPr id="3" name="Content Placeholder 2"/>
          <p:cNvSpPr>
            <a:spLocks noGrp="1"/>
          </p:cNvSpPr>
          <p:nvPr>
            <p:ph idx="1"/>
          </p:nvPr>
        </p:nvSpPr>
        <p:spPr/>
        <p:txBody>
          <a:bodyPr>
            <a:normAutofit/>
          </a:bodyPr>
          <a:lstStyle/>
          <a:p>
            <a:r>
              <a:rPr lang="en-US" sz="2400" dirty="0"/>
              <a:t>Richard Candell</a:t>
            </a:r>
          </a:p>
          <a:p>
            <a:r>
              <a:rPr lang="en-US" sz="2400" dirty="0"/>
              <a:t>Mohamed Hany	</a:t>
            </a:r>
          </a:p>
          <a:p>
            <a:r>
              <a:rPr lang="en-US" sz="2400" dirty="0"/>
              <a:t>Tim Zimmerman</a:t>
            </a:r>
          </a:p>
        </p:txBody>
      </p:sp>
    </p:spTree>
    <p:extLst>
      <p:ext uri="{BB962C8B-B14F-4D97-AF65-F5344CB8AC3E}">
        <p14:creationId xmlns:p14="http://schemas.microsoft.com/office/powerpoint/2010/main" val="1431481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7" name="Title 6"/>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Autofit/>
          </a:bodyPr>
          <a:lstStyle/>
          <a:p>
            <a:r>
              <a:rPr lang="en-US" sz="6000" dirty="0">
                <a:solidFill>
                  <a:schemeClr val="tx1"/>
                </a:solidFill>
              </a:rPr>
              <a:t>Questions?</a:t>
            </a:r>
          </a:p>
        </p:txBody>
      </p:sp>
    </p:spTree>
    <p:extLst>
      <p:ext uri="{BB962C8B-B14F-4D97-AF65-F5344CB8AC3E}">
        <p14:creationId xmlns:p14="http://schemas.microsoft.com/office/powerpoint/2010/main" val="1043610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Disclaimer</a:t>
            </a:r>
          </a:p>
        </p:txBody>
      </p:sp>
      <p:sp>
        <p:nvSpPr>
          <p:cNvPr id="3" name="Content Placeholder 2"/>
          <p:cNvSpPr>
            <a:spLocks noGrp="1"/>
          </p:cNvSpPr>
          <p:nvPr>
            <p:ph idx="1"/>
          </p:nvPr>
        </p:nvSpPr>
        <p:spPr/>
        <p:txBody>
          <a:bodyPr/>
          <a:lstStyle/>
          <a:p>
            <a:pPr marL="0" indent="0">
              <a:buNone/>
            </a:pPr>
            <a:r>
              <a:rPr lang="en-US" sz="2400" dirty="0"/>
              <a:t> "Certain commercial equipment, instruments, or materials are identified in this paper in order to specify the experimental procedure adequately. Such identification is not intended to imply recommendation or endorsement by the National Institute of Standards and Technology, nor is it intended to imply that the materials or equipment identified are necessarily the best available for the purpose."</a:t>
            </a:r>
          </a:p>
          <a:p>
            <a:pPr marL="0" indent="0">
              <a:buNone/>
            </a:pPr>
            <a:endParaRPr lang="en-US" dirty="0"/>
          </a:p>
        </p:txBody>
      </p:sp>
    </p:spTree>
    <p:extLst>
      <p:ext uri="{BB962C8B-B14F-4D97-AF65-F5344CB8AC3E}">
        <p14:creationId xmlns:p14="http://schemas.microsoft.com/office/powerpoint/2010/main" val="2979306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normAutofit/>
          </a:bodyPr>
          <a:lstStyle/>
          <a:p>
            <a:r>
              <a:rPr lang="en-US" sz="2400" dirty="0"/>
              <a:t>Can wireless replace wired in a factory setting? </a:t>
            </a:r>
          </a:p>
          <a:p>
            <a:pPr marL="0" indent="0">
              <a:buNone/>
            </a:pPr>
            <a:endParaRPr lang="en-US" sz="2400" dirty="0"/>
          </a:p>
        </p:txBody>
      </p:sp>
      <p:graphicFrame>
        <p:nvGraphicFramePr>
          <p:cNvPr id="4" name="Table 3"/>
          <p:cNvGraphicFramePr>
            <a:graphicFrameLocks noGrp="1"/>
          </p:cNvGraphicFramePr>
          <p:nvPr>
            <p:extLst>
              <p:ext uri="{D42A27DB-BD31-4B8C-83A1-F6EECF244321}">
                <p14:modId xmlns:p14="http://schemas.microsoft.com/office/powerpoint/2010/main" val="4014638103"/>
              </p:ext>
            </p:extLst>
          </p:nvPr>
        </p:nvGraphicFramePr>
        <p:xfrm>
          <a:off x="2032000" y="3810575"/>
          <a:ext cx="8128000" cy="1828800"/>
        </p:xfrm>
        <a:graphic>
          <a:graphicData uri="http://schemas.openxmlformats.org/drawingml/2006/table">
            <a:tbl>
              <a:tblPr firstRow="1" bandRow="1">
                <a:tableStyleId>{21E4AEA4-8DFA-4A89-87EB-49C32662AFE0}</a:tableStyleId>
              </a:tblPr>
              <a:tblGrid>
                <a:gridCol w="4064000">
                  <a:extLst>
                    <a:ext uri="{9D8B030D-6E8A-4147-A177-3AD203B41FA5}">
                      <a16:colId xmlns:a16="http://schemas.microsoft.com/office/drawing/2014/main" val="3951022601"/>
                    </a:ext>
                  </a:extLst>
                </a:gridCol>
                <a:gridCol w="4064000">
                  <a:extLst>
                    <a:ext uri="{9D8B030D-6E8A-4147-A177-3AD203B41FA5}">
                      <a16:colId xmlns:a16="http://schemas.microsoft.com/office/drawing/2014/main" val="2761333246"/>
                    </a:ext>
                  </a:extLst>
                </a:gridCol>
              </a:tblGrid>
              <a:tr h="370840">
                <a:tc>
                  <a:txBody>
                    <a:bodyPr/>
                    <a:lstStyle/>
                    <a:p>
                      <a:r>
                        <a:rPr lang="en-US" sz="2400" dirty="0"/>
                        <a:t>Wired</a:t>
                      </a:r>
                    </a:p>
                  </a:txBody>
                  <a:tcPr/>
                </a:tc>
                <a:tc>
                  <a:txBody>
                    <a:bodyPr/>
                    <a:lstStyle/>
                    <a:p>
                      <a:r>
                        <a:rPr lang="en-US" sz="2400" dirty="0"/>
                        <a:t>Wireless</a:t>
                      </a:r>
                    </a:p>
                  </a:txBody>
                  <a:tcPr/>
                </a:tc>
                <a:extLst>
                  <a:ext uri="{0D108BD9-81ED-4DB2-BD59-A6C34878D82A}">
                    <a16:rowId xmlns:a16="http://schemas.microsoft.com/office/drawing/2014/main" val="4164388395"/>
                  </a:ext>
                </a:extLst>
              </a:tr>
              <a:tr h="390585">
                <a:tc>
                  <a:txBody>
                    <a:bodyPr/>
                    <a:lstStyle/>
                    <a:p>
                      <a:r>
                        <a:rPr lang="en-US" sz="2400" dirty="0"/>
                        <a:t>+ Reliable</a:t>
                      </a:r>
                    </a:p>
                  </a:txBody>
                  <a:tcPr/>
                </a:tc>
                <a:tc>
                  <a:txBody>
                    <a:bodyPr/>
                    <a:lstStyle/>
                    <a:p>
                      <a:r>
                        <a:rPr lang="en-US" sz="2400" dirty="0"/>
                        <a:t>+ Inexpensive</a:t>
                      </a:r>
                      <a:endParaRPr lang="en-US" sz="2400" baseline="0" dirty="0"/>
                    </a:p>
                  </a:txBody>
                  <a:tcPr/>
                </a:tc>
                <a:extLst>
                  <a:ext uri="{0D108BD9-81ED-4DB2-BD59-A6C34878D82A}">
                    <a16:rowId xmlns:a16="http://schemas.microsoft.com/office/drawing/2014/main" val="2021129933"/>
                  </a:ext>
                </a:extLst>
              </a:tr>
              <a:tr h="370840">
                <a:tc>
                  <a:txBody>
                    <a:bodyPr/>
                    <a:lstStyle/>
                    <a:p>
                      <a:r>
                        <a:rPr lang="en-US" sz="2400" baseline="0" dirty="0"/>
                        <a:t>+ More secure</a:t>
                      </a:r>
                      <a:endParaRPr lang="en-US" sz="2400" dirty="0"/>
                    </a:p>
                  </a:txBody>
                  <a:tcPr/>
                </a:tc>
                <a:tc>
                  <a:txBody>
                    <a:bodyPr/>
                    <a:lstStyle/>
                    <a:p>
                      <a:r>
                        <a:rPr lang="en-US" sz="2400" dirty="0"/>
                        <a:t>- Prone to attacks</a:t>
                      </a:r>
                    </a:p>
                  </a:txBody>
                  <a:tcPr/>
                </a:tc>
                <a:extLst>
                  <a:ext uri="{0D108BD9-81ED-4DB2-BD59-A6C34878D82A}">
                    <a16:rowId xmlns:a16="http://schemas.microsoft.com/office/drawing/2014/main" val="3235926133"/>
                  </a:ext>
                </a:extLst>
              </a:tr>
              <a:tr h="370840">
                <a:tc>
                  <a:txBody>
                    <a:bodyPr/>
                    <a:lstStyle/>
                    <a:p>
                      <a:r>
                        <a:rPr lang="en-US" sz="2400" dirty="0"/>
                        <a:t>- Expensive</a:t>
                      </a:r>
                    </a:p>
                  </a:txBody>
                  <a:tcPr/>
                </a:tc>
                <a:tc>
                  <a:txBody>
                    <a:bodyPr/>
                    <a:lstStyle/>
                    <a:p>
                      <a:r>
                        <a:rPr lang="en-US" sz="2400" dirty="0"/>
                        <a:t>- Unreliable</a:t>
                      </a:r>
                    </a:p>
                  </a:txBody>
                  <a:tcPr/>
                </a:tc>
                <a:extLst>
                  <a:ext uri="{0D108BD9-81ED-4DB2-BD59-A6C34878D82A}">
                    <a16:rowId xmlns:a16="http://schemas.microsoft.com/office/drawing/2014/main" val="1718198145"/>
                  </a:ext>
                </a:extLst>
              </a:tr>
            </a:tbl>
          </a:graphicData>
        </a:graphic>
      </p:graphicFrame>
    </p:spTree>
    <p:extLst>
      <p:ext uri="{BB962C8B-B14F-4D97-AF65-F5344CB8AC3E}">
        <p14:creationId xmlns:p14="http://schemas.microsoft.com/office/powerpoint/2010/main" val="2866560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normAutofit lnSpcReduction="10000"/>
          </a:bodyPr>
          <a:lstStyle/>
          <a:p>
            <a:r>
              <a:rPr lang="en-US" sz="2400" dirty="0"/>
              <a:t>Develop a Publish/Subscribe network package in Node.js (JavaScript)</a:t>
            </a:r>
          </a:p>
          <a:p>
            <a:r>
              <a:rPr lang="en-US" sz="2400" dirty="0"/>
              <a:t>Create a tool to monitor sensor nodes</a:t>
            </a:r>
          </a:p>
          <a:p>
            <a:r>
              <a:rPr lang="en-US" sz="2400" dirty="0"/>
              <a:t>Create tools to log and capture data from nodes</a:t>
            </a:r>
          </a:p>
          <a:p>
            <a:r>
              <a:rPr lang="en-US" sz="2400" dirty="0"/>
              <a:t>Connect nodes to RF Channel Emulator to test performance of wireless in simulated environments</a:t>
            </a:r>
          </a:p>
          <a:p>
            <a:r>
              <a:rPr lang="en-US" sz="2400" dirty="0"/>
              <a:t>Analyze Data</a:t>
            </a:r>
          </a:p>
          <a:p>
            <a:endParaRPr lang="en-US" dirty="0"/>
          </a:p>
          <a:p>
            <a:endParaRPr lang="en-US" dirty="0"/>
          </a:p>
        </p:txBody>
      </p:sp>
    </p:spTree>
    <p:extLst>
      <p:ext uri="{BB962C8B-B14F-4D97-AF65-F5344CB8AC3E}">
        <p14:creationId xmlns:p14="http://schemas.microsoft.com/office/powerpoint/2010/main" val="2152889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Software</a:t>
            </a:r>
          </a:p>
        </p:txBody>
      </p:sp>
    </p:spTree>
    <p:extLst>
      <p:ext uri="{BB962C8B-B14F-4D97-AF65-F5344CB8AC3E}">
        <p14:creationId xmlns:p14="http://schemas.microsoft.com/office/powerpoint/2010/main" val="1089764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Publish / Subscribe Network</a:t>
            </a:r>
          </a:p>
        </p:txBody>
      </p:sp>
      <p:sp>
        <p:nvSpPr>
          <p:cNvPr id="5" name="Content Placeholder 4"/>
          <p:cNvSpPr>
            <a:spLocks noGrp="1"/>
          </p:cNvSpPr>
          <p:nvPr>
            <p:ph idx="1"/>
          </p:nvPr>
        </p:nvSpPr>
        <p:spPr>
          <a:xfrm>
            <a:off x="2231136" y="2332436"/>
            <a:ext cx="7729728" cy="3101983"/>
          </a:xfrm>
        </p:spPr>
        <p:txBody>
          <a:bodyPr>
            <a:normAutofit/>
          </a:bodyPr>
          <a:lstStyle/>
          <a:p>
            <a:r>
              <a:rPr lang="en-US" sz="2400" dirty="0"/>
              <a:t>Written in Node.js </a:t>
            </a:r>
          </a:p>
          <a:p>
            <a:r>
              <a:rPr lang="en-US" sz="2400" dirty="0"/>
              <a:t>Each node acts as a client and server</a:t>
            </a:r>
          </a:p>
          <a:p>
            <a:r>
              <a:rPr lang="en-US" sz="2400" dirty="0"/>
              <a:t>Nodes connect to a “Master Node” that brokers connections between nodes</a:t>
            </a:r>
          </a:p>
          <a:p>
            <a:r>
              <a:rPr lang="en-US" sz="2400" dirty="0"/>
              <a:t>Nodes connect over TCP/IP to other nodes and subscribe to topics that other nodes publish</a:t>
            </a:r>
          </a:p>
        </p:txBody>
      </p:sp>
      <p:sp>
        <p:nvSpPr>
          <p:cNvPr id="15" name="Oval 14"/>
          <p:cNvSpPr/>
          <p:nvPr/>
        </p:nvSpPr>
        <p:spPr>
          <a:xfrm>
            <a:off x="5406488" y="5376957"/>
            <a:ext cx="1301630" cy="1246216"/>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6" name="Oval 15"/>
          <p:cNvSpPr/>
          <p:nvPr/>
        </p:nvSpPr>
        <p:spPr>
          <a:xfrm>
            <a:off x="2231136" y="5382526"/>
            <a:ext cx="1235519" cy="1240647"/>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8" name="Oval 17"/>
          <p:cNvSpPr/>
          <p:nvPr/>
        </p:nvSpPr>
        <p:spPr>
          <a:xfrm>
            <a:off x="8644304" y="5434419"/>
            <a:ext cx="1242812" cy="1188754"/>
          </a:xfrm>
          <a:prstGeom prst="ellipse">
            <a:avLst/>
          </a:prstGeom>
          <a:solidFill>
            <a:schemeClr val="bg1"/>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cxnSp>
        <p:nvCxnSpPr>
          <p:cNvPr id="20" name="Straight Arrow Connector 19"/>
          <p:cNvCxnSpPr>
            <a:stCxn id="16" idx="0"/>
            <a:endCxn id="15" idx="0"/>
          </p:cNvCxnSpPr>
          <p:nvPr/>
        </p:nvCxnSpPr>
        <p:spPr>
          <a:xfrm flipV="1">
            <a:off x="2848896" y="5376957"/>
            <a:ext cx="3208407" cy="5569"/>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8" idx="4"/>
            <a:endCxn id="15" idx="4"/>
          </p:cNvCxnSpPr>
          <p:nvPr/>
        </p:nvCxnSpPr>
        <p:spPr>
          <a:xfrm flipH="1">
            <a:off x="6057303" y="6623173"/>
            <a:ext cx="3208407" cy="0"/>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43473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6143" y="300360"/>
            <a:ext cx="7729728" cy="1188720"/>
          </a:xfrm>
        </p:spPr>
        <p:txBody>
          <a:bodyPr/>
          <a:lstStyle/>
          <a:p>
            <a:r>
              <a:rPr lang="en-US" dirty="0"/>
              <a:t>Node Joining the Network</a:t>
            </a:r>
          </a:p>
        </p:txBody>
      </p:sp>
      <p:sp>
        <p:nvSpPr>
          <p:cNvPr id="9" name="Oval 8"/>
          <p:cNvSpPr/>
          <p:nvPr/>
        </p:nvSpPr>
        <p:spPr>
          <a:xfrm>
            <a:off x="1994500" y="3966373"/>
            <a:ext cx="1301630" cy="1246216"/>
          </a:xfrm>
          <a:prstGeom prst="ellipse">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0" name="Oval 9"/>
          <p:cNvSpPr/>
          <p:nvPr/>
        </p:nvSpPr>
        <p:spPr>
          <a:xfrm>
            <a:off x="438733" y="3957712"/>
            <a:ext cx="1235519" cy="1240647"/>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1" name="Oval 10"/>
          <p:cNvSpPr/>
          <p:nvPr/>
        </p:nvSpPr>
        <p:spPr>
          <a:xfrm>
            <a:off x="3640402" y="3953889"/>
            <a:ext cx="1289015" cy="1258700"/>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12" name="Oval 11"/>
          <p:cNvSpPr/>
          <p:nvPr/>
        </p:nvSpPr>
        <p:spPr>
          <a:xfrm>
            <a:off x="2053318" y="2440163"/>
            <a:ext cx="1242812" cy="1188754"/>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13" name="Oval 12"/>
          <p:cNvSpPr/>
          <p:nvPr/>
        </p:nvSpPr>
        <p:spPr>
          <a:xfrm>
            <a:off x="1992868" y="5519774"/>
            <a:ext cx="1295826" cy="1233219"/>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cxnSp>
        <p:nvCxnSpPr>
          <p:cNvPr id="14" name="Straight Arrow Connector 13"/>
          <p:cNvCxnSpPr>
            <a:stCxn id="10" idx="0"/>
            <a:endCxn id="9" idx="0"/>
          </p:cNvCxnSpPr>
          <p:nvPr/>
        </p:nvCxnSpPr>
        <p:spPr>
          <a:xfrm>
            <a:off x="1056493" y="3957712"/>
            <a:ext cx="1588822" cy="8661"/>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2" idx="6"/>
            <a:endCxn id="9" idx="6"/>
          </p:cNvCxnSpPr>
          <p:nvPr/>
        </p:nvCxnSpPr>
        <p:spPr>
          <a:xfrm>
            <a:off x="3296130" y="3034540"/>
            <a:ext cx="0" cy="1554941"/>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11" idx="4"/>
            <a:endCxn id="9" idx="4"/>
          </p:cNvCxnSpPr>
          <p:nvPr/>
        </p:nvCxnSpPr>
        <p:spPr>
          <a:xfrm flipH="1">
            <a:off x="2645315" y="5212589"/>
            <a:ext cx="1639595" cy="0"/>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3" idx="2"/>
            <a:endCxn id="9" idx="2"/>
          </p:cNvCxnSpPr>
          <p:nvPr/>
        </p:nvCxnSpPr>
        <p:spPr>
          <a:xfrm flipV="1">
            <a:off x="1992868" y="4589481"/>
            <a:ext cx="1632" cy="1546903"/>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7140351" y="2674715"/>
            <a:ext cx="1300412" cy="1299607"/>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9" name="Oval 18"/>
          <p:cNvSpPr/>
          <p:nvPr/>
        </p:nvSpPr>
        <p:spPr>
          <a:xfrm>
            <a:off x="6091007" y="3915668"/>
            <a:ext cx="1297233" cy="1293799"/>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20" name="Oval 19"/>
          <p:cNvSpPr/>
          <p:nvPr/>
        </p:nvSpPr>
        <p:spPr>
          <a:xfrm>
            <a:off x="9459667" y="5109459"/>
            <a:ext cx="129723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21" name="Oval 20"/>
          <p:cNvSpPr/>
          <p:nvPr/>
        </p:nvSpPr>
        <p:spPr>
          <a:xfrm>
            <a:off x="10507936" y="3893498"/>
            <a:ext cx="129723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22" name="Oval 21"/>
          <p:cNvSpPr/>
          <p:nvPr/>
        </p:nvSpPr>
        <p:spPr>
          <a:xfrm>
            <a:off x="7140586" y="5109459"/>
            <a:ext cx="1294613" cy="1296862"/>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sp>
        <p:nvSpPr>
          <p:cNvPr id="23" name="Oval 22"/>
          <p:cNvSpPr/>
          <p:nvPr/>
        </p:nvSpPr>
        <p:spPr>
          <a:xfrm>
            <a:off x="9459667" y="2674733"/>
            <a:ext cx="1297233" cy="1299665"/>
          </a:xfrm>
          <a:prstGeom prst="ellipse">
            <a:avLst/>
          </a:prstGeom>
          <a:solidFill>
            <a:srgbClr val="F2F2F2"/>
          </a:solidFill>
          <a:ln w="76200">
            <a:solidFill>
              <a:schemeClr val="tx2">
                <a:lumMod val="75000"/>
                <a:lumOff val="2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b="1" u="sng" dirty="0">
                <a:solidFill>
                  <a:schemeClr val="tx1"/>
                </a:solidFill>
              </a:rPr>
              <a:t>Edison02</a:t>
            </a:r>
          </a:p>
          <a:p>
            <a:pPr algn="ctr"/>
            <a:r>
              <a:rPr lang="en-US" sz="1200" dirty="0">
                <a:solidFill>
                  <a:schemeClr val="tx1"/>
                </a:solidFill>
              </a:rPr>
              <a:t>Has: Light </a:t>
            </a:r>
          </a:p>
          <a:p>
            <a:pPr algn="ctr"/>
            <a:r>
              <a:rPr lang="en-US" sz="1200" dirty="0">
                <a:solidFill>
                  <a:schemeClr val="tx1"/>
                </a:solidFill>
              </a:rPr>
              <a:t>Wants: Button</a:t>
            </a:r>
          </a:p>
        </p:txBody>
      </p:sp>
      <p:cxnSp>
        <p:nvCxnSpPr>
          <p:cNvPr id="24" name="Straight Arrow Connector 23"/>
          <p:cNvCxnSpPr>
            <a:stCxn id="21" idx="2"/>
          </p:cNvCxnSpPr>
          <p:nvPr/>
        </p:nvCxnSpPr>
        <p:spPr>
          <a:xfrm flipV="1">
            <a:off x="10507936" y="3893498"/>
            <a:ext cx="0" cy="648431"/>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1" idx="3"/>
            <a:endCxn id="18" idx="4"/>
          </p:cNvCxnSpPr>
          <p:nvPr/>
        </p:nvCxnSpPr>
        <p:spPr>
          <a:xfrm flipH="1" flipV="1">
            <a:off x="7790557" y="3974322"/>
            <a:ext cx="2907354" cy="1026117"/>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19" idx="5"/>
            <a:endCxn id="23" idx="4"/>
          </p:cNvCxnSpPr>
          <p:nvPr/>
        </p:nvCxnSpPr>
        <p:spPr>
          <a:xfrm flipV="1">
            <a:off x="7198265" y="3974398"/>
            <a:ext cx="2910019" cy="1045597"/>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a:stCxn id="22" idx="0"/>
            <a:endCxn id="18" idx="4"/>
          </p:cNvCxnSpPr>
          <p:nvPr/>
        </p:nvCxnSpPr>
        <p:spPr>
          <a:xfrm flipV="1">
            <a:off x="7787893" y="3974322"/>
            <a:ext cx="2664" cy="1135137"/>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p:cNvCxnSpPr>
            <a:stCxn id="22" idx="0"/>
            <a:endCxn id="23" idx="4"/>
          </p:cNvCxnSpPr>
          <p:nvPr/>
        </p:nvCxnSpPr>
        <p:spPr>
          <a:xfrm flipV="1">
            <a:off x="7787893" y="3974398"/>
            <a:ext cx="2320391" cy="1135061"/>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p:cNvCxnSpPr>
            <a:stCxn id="20" idx="0"/>
            <a:endCxn id="23" idx="4"/>
          </p:cNvCxnSpPr>
          <p:nvPr/>
        </p:nvCxnSpPr>
        <p:spPr>
          <a:xfrm flipV="1">
            <a:off x="10108284" y="3974398"/>
            <a:ext cx="0" cy="1135061"/>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20" idx="0"/>
            <a:endCxn id="18" idx="4"/>
          </p:cNvCxnSpPr>
          <p:nvPr/>
        </p:nvCxnSpPr>
        <p:spPr>
          <a:xfrm flipH="1" flipV="1">
            <a:off x="7790557" y="3974322"/>
            <a:ext cx="2317727" cy="1135137"/>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p:cNvCxnSpPr>
            <a:stCxn id="19" idx="6"/>
          </p:cNvCxnSpPr>
          <p:nvPr/>
        </p:nvCxnSpPr>
        <p:spPr>
          <a:xfrm flipV="1">
            <a:off x="7388240" y="3915668"/>
            <a:ext cx="0" cy="646900"/>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p:cNvCxnSpPr>
            <a:stCxn id="23" idx="2"/>
            <a:endCxn id="18" idx="6"/>
          </p:cNvCxnSpPr>
          <p:nvPr/>
        </p:nvCxnSpPr>
        <p:spPr>
          <a:xfrm flipH="1" flipV="1">
            <a:off x="8440763" y="3324519"/>
            <a:ext cx="1018904" cy="47"/>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9000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 Node</a:t>
            </a:r>
          </a:p>
        </p:txBody>
      </p:sp>
      <p:sp>
        <p:nvSpPr>
          <p:cNvPr id="3" name="Content Placeholder 2"/>
          <p:cNvSpPr>
            <a:spLocks noGrp="1"/>
          </p:cNvSpPr>
          <p:nvPr>
            <p:ph idx="1"/>
          </p:nvPr>
        </p:nvSpPr>
        <p:spPr/>
        <p:txBody>
          <a:bodyPr>
            <a:normAutofit/>
          </a:bodyPr>
          <a:lstStyle/>
          <a:p>
            <a:r>
              <a:rPr lang="en-US" sz="2400" dirty="0"/>
              <a:t>Server that runs on a PC on the network</a:t>
            </a:r>
          </a:p>
          <a:p>
            <a:r>
              <a:rPr lang="en-US" sz="2400" dirty="0"/>
              <a:t>Brokers the connections between nodes based on their Publish/Subscribe needs</a:t>
            </a:r>
          </a:p>
          <a:p>
            <a:r>
              <a:rPr lang="en-US" sz="2400" dirty="0"/>
              <a:t>Acts as a webserver that hosts a website to monitor and interact with all alive nodes on network</a:t>
            </a:r>
          </a:p>
          <a:p>
            <a:r>
              <a:rPr lang="en-US" sz="2400" dirty="0"/>
              <a:t>Each node connects to this node through TCP/IP</a:t>
            </a:r>
          </a:p>
        </p:txBody>
      </p:sp>
    </p:spTree>
    <p:extLst>
      <p:ext uri="{BB962C8B-B14F-4D97-AF65-F5344CB8AC3E}">
        <p14:creationId xmlns:p14="http://schemas.microsoft.com/office/powerpoint/2010/main" val="4066904119"/>
      </p:ext>
    </p:extLst>
  </p:cSld>
  <p:clrMapOvr>
    <a:masterClrMapping/>
  </p:clrMapOvr>
</p:sld>
</file>

<file path=ppt/theme/theme1.xml><?xml version="1.0" encoding="utf-8"?>
<a:theme xmlns:a="http://schemas.openxmlformats.org/drawingml/2006/main" name="Parce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TM04033929[[fn=Slate]]</Template>
  <TotalTime>964</TotalTime>
  <Words>554</Words>
  <Application>Microsoft Office PowerPoint</Application>
  <PresentationFormat>Widescreen</PresentationFormat>
  <Paragraphs>140</Paragraphs>
  <Slides>25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Gill Sans MT</vt:lpstr>
      <vt:lpstr>Parcel</vt:lpstr>
      <vt:lpstr>We found Wireless in a wired place</vt:lpstr>
      <vt:lpstr>Contents</vt:lpstr>
      <vt:lpstr>Disclaimer</vt:lpstr>
      <vt:lpstr>Motivation</vt:lpstr>
      <vt:lpstr>Objectives</vt:lpstr>
      <vt:lpstr>Software</vt:lpstr>
      <vt:lpstr>Publish / Subscribe Network</vt:lpstr>
      <vt:lpstr>Node Joining the Network</vt:lpstr>
      <vt:lpstr>Master Node</vt:lpstr>
      <vt:lpstr>Edison Control Center</vt:lpstr>
      <vt:lpstr>Testing setup</vt:lpstr>
      <vt:lpstr>Testing Setup</vt:lpstr>
      <vt:lpstr>PowerPoint Presentation</vt:lpstr>
      <vt:lpstr>PowerPoint Presentation</vt:lpstr>
      <vt:lpstr>Testing</vt:lpstr>
      <vt:lpstr>Test Cases</vt:lpstr>
      <vt:lpstr>Example Data capture</vt:lpstr>
      <vt:lpstr>Free space</vt:lpstr>
      <vt:lpstr>PowerPoint Presentation</vt:lpstr>
      <vt:lpstr>PowerPoint Presentation</vt:lpstr>
      <vt:lpstr>PowerPoint Presentation</vt:lpstr>
      <vt:lpstr>conclusions</vt:lpstr>
      <vt:lpstr>solutions</vt:lpstr>
      <vt:lpstr>acknowledgements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 found wired in a wireless place</dc:title>
  <dc:creator>sensor</dc:creator>
  <cp:lastModifiedBy>sensor</cp:lastModifiedBy>
  <cp:revision>82</cp:revision>
  <dcterms:created xsi:type="dcterms:W3CDTF">2017-07-24T15:18:28Z</dcterms:created>
  <dcterms:modified xsi:type="dcterms:W3CDTF">2017-07-26T17:56:03Z</dcterms:modified>
</cp:coreProperties>
</file>

<file path=docProps/thumbnail.jpeg>
</file>